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404" r:id="rId3"/>
    <p:sldId id="260" r:id="rId4"/>
    <p:sldId id="290" r:id="rId5"/>
    <p:sldId id="416" r:id="rId6"/>
    <p:sldId id="417" r:id="rId7"/>
    <p:sldId id="418" r:id="rId8"/>
    <p:sldId id="419" r:id="rId9"/>
    <p:sldId id="420" r:id="rId10"/>
    <p:sldId id="422" r:id="rId11"/>
    <p:sldId id="421" r:id="rId12"/>
    <p:sldId id="423" r:id="rId13"/>
    <p:sldId id="335" r:id="rId14"/>
    <p:sldId id="424" r:id="rId15"/>
    <p:sldId id="425" r:id="rId16"/>
    <p:sldId id="428" r:id="rId17"/>
    <p:sldId id="426" r:id="rId18"/>
    <p:sldId id="429" r:id="rId19"/>
    <p:sldId id="427" r:id="rId20"/>
    <p:sldId id="430" r:id="rId21"/>
    <p:sldId id="431" r:id="rId22"/>
    <p:sldId id="432" r:id="rId23"/>
    <p:sldId id="440" r:id="rId24"/>
    <p:sldId id="433" r:id="rId25"/>
    <p:sldId id="434" r:id="rId26"/>
    <p:sldId id="408" r:id="rId27"/>
    <p:sldId id="435" r:id="rId28"/>
    <p:sldId id="436" r:id="rId29"/>
    <p:sldId id="410" r:id="rId30"/>
    <p:sldId id="437" r:id="rId31"/>
    <p:sldId id="409" r:id="rId32"/>
    <p:sldId id="438" r:id="rId33"/>
    <p:sldId id="439" r:id="rId34"/>
    <p:sldId id="26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0053A3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5805" autoAdjust="0"/>
  </p:normalViewPr>
  <p:slideViewPr>
    <p:cSldViewPr snapToGrid="0">
      <p:cViewPr varScale="1">
        <p:scale>
          <a:sx n="98" d="100"/>
          <a:sy n="98" d="100"/>
        </p:scale>
        <p:origin x="10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B2EDD-9315-4CB1-AB6F-16894E57324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77A780-5B85-4672-972C-C2744866F321}">
      <dgm:prSet phldrT="[文本]" custT="1"/>
      <dgm:spPr/>
      <dgm:t>
        <a:bodyPr/>
        <a:lstStyle/>
        <a:p>
          <a:r>
            <a:rPr lang="zh-CN" altLang="en-US" sz="2000" dirty="0" smtClean="0"/>
            <a:t>深度卷积网络</a:t>
          </a:r>
          <a:endParaRPr lang="zh-CN" altLang="en-US" sz="2000" dirty="0"/>
        </a:p>
      </dgm:t>
    </dgm:pt>
    <dgm:pt modelId="{828098A2-A3F0-4D5A-92D1-1C7C62307FD1}" type="parTrans" cxnId="{94F9B20D-81F0-445B-B27C-A309EE67C9BD}">
      <dgm:prSet/>
      <dgm:spPr/>
      <dgm:t>
        <a:bodyPr/>
        <a:lstStyle/>
        <a:p>
          <a:endParaRPr lang="zh-CN" altLang="en-US"/>
        </a:p>
      </dgm:t>
    </dgm:pt>
    <dgm:pt modelId="{36B4B9EA-AC78-4496-B97E-6EE546F72893}" type="sibTrans" cxnId="{94F9B20D-81F0-445B-B27C-A309EE67C9BD}">
      <dgm:prSet/>
      <dgm:spPr/>
      <dgm:t>
        <a:bodyPr/>
        <a:lstStyle/>
        <a:p>
          <a:endParaRPr lang="zh-CN" altLang="en-US"/>
        </a:p>
      </dgm:t>
    </dgm:pt>
    <dgm:pt modelId="{9154EDB8-A80E-4DFE-A6D8-66211CEB5AEC}">
      <dgm:prSet phldrT="[文本]" custT="1"/>
      <dgm:spPr/>
      <dgm:t>
        <a:bodyPr/>
        <a:lstStyle/>
        <a:p>
          <a:r>
            <a:rPr lang="zh-CN" altLang="en-US" sz="2000" dirty="0" smtClean="0"/>
            <a:t>分类</a:t>
          </a:r>
          <a:endParaRPr lang="zh-CN" altLang="en-US" sz="2000" dirty="0"/>
        </a:p>
      </dgm:t>
    </dgm:pt>
    <dgm:pt modelId="{60B57814-B5DC-401E-B951-E2B715AD4008}" type="parTrans" cxnId="{F8C72FD8-E122-4728-9A25-ABF0D3A1B531}">
      <dgm:prSet/>
      <dgm:spPr/>
      <dgm:t>
        <a:bodyPr/>
        <a:lstStyle/>
        <a:p>
          <a:endParaRPr lang="zh-CN" altLang="en-US"/>
        </a:p>
      </dgm:t>
    </dgm:pt>
    <dgm:pt modelId="{005D6184-F223-4414-B306-B8570CAD7F02}" type="sibTrans" cxnId="{F8C72FD8-E122-4728-9A25-ABF0D3A1B531}">
      <dgm:prSet/>
      <dgm:spPr/>
      <dgm:t>
        <a:bodyPr/>
        <a:lstStyle/>
        <a:p>
          <a:endParaRPr lang="zh-CN" altLang="en-US"/>
        </a:p>
      </dgm:t>
    </dgm:pt>
    <dgm:pt modelId="{A226FC15-2613-48E5-8072-383460FB07D3}">
      <dgm:prSet phldrT="[文本]" custT="1"/>
      <dgm:spPr/>
      <dgm:t>
        <a:bodyPr/>
        <a:lstStyle/>
        <a:p>
          <a:r>
            <a:rPr lang="zh-CN" altLang="en-US" sz="2000" dirty="0" smtClean="0"/>
            <a:t>图像分割</a:t>
          </a:r>
          <a:endParaRPr lang="zh-CN" altLang="en-US" sz="2000" dirty="0"/>
        </a:p>
      </dgm:t>
    </dgm:pt>
    <dgm:pt modelId="{056E166C-3AB4-490F-8ABE-2408166D9227}" type="parTrans" cxnId="{5B1F1601-177C-4632-A25D-2AC5B3357529}">
      <dgm:prSet/>
      <dgm:spPr/>
      <dgm:t>
        <a:bodyPr/>
        <a:lstStyle/>
        <a:p>
          <a:endParaRPr lang="zh-CN" altLang="en-US"/>
        </a:p>
      </dgm:t>
    </dgm:pt>
    <dgm:pt modelId="{25A240B6-643E-4039-931F-96265163ECC6}" type="sibTrans" cxnId="{5B1F1601-177C-4632-A25D-2AC5B3357529}">
      <dgm:prSet/>
      <dgm:spPr/>
      <dgm:t>
        <a:bodyPr/>
        <a:lstStyle/>
        <a:p>
          <a:endParaRPr lang="zh-CN" altLang="en-US"/>
        </a:p>
      </dgm:t>
    </dgm:pt>
    <dgm:pt modelId="{C4BA253C-D16B-4A5D-8FAD-3CCD60A88BDB}">
      <dgm:prSet phldrT="[文本]" custT="1"/>
      <dgm:spPr/>
      <dgm:t>
        <a:bodyPr/>
        <a:lstStyle/>
        <a:p>
          <a:r>
            <a:rPr lang="zh-CN" altLang="en-US" sz="2000" dirty="0" smtClean="0"/>
            <a:t>检测</a:t>
          </a:r>
          <a:endParaRPr lang="zh-CN" altLang="en-US" sz="2000" dirty="0"/>
        </a:p>
      </dgm:t>
    </dgm:pt>
    <dgm:pt modelId="{D4D1AB33-7B6D-42D5-92EE-AE2F41406234}" type="parTrans" cxnId="{615A36BE-A786-42F8-B78C-402EF213CE8D}">
      <dgm:prSet/>
      <dgm:spPr/>
      <dgm:t>
        <a:bodyPr/>
        <a:lstStyle/>
        <a:p>
          <a:endParaRPr lang="zh-CN" altLang="en-US"/>
        </a:p>
      </dgm:t>
    </dgm:pt>
    <dgm:pt modelId="{405EB40D-F61C-4437-A783-00D6AB207136}" type="sibTrans" cxnId="{615A36BE-A786-42F8-B78C-402EF213CE8D}">
      <dgm:prSet/>
      <dgm:spPr/>
      <dgm:t>
        <a:bodyPr/>
        <a:lstStyle/>
        <a:p>
          <a:endParaRPr lang="zh-CN" altLang="en-US"/>
        </a:p>
      </dgm:t>
    </dgm:pt>
    <dgm:pt modelId="{CD323F3A-B54B-4EB6-975D-5009A08472F9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5BF3A012-0402-4255-AC83-753C120600C0}" type="parTrans" cxnId="{E37D0B74-A0DC-43A8-8819-8B83B99541C3}">
      <dgm:prSet/>
      <dgm:spPr/>
      <dgm:t>
        <a:bodyPr/>
        <a:lstStyle/>
        <a:p>
          <a:endParaRPr lang="zh-CN" altLang="en-US"/>
        </a:p>
      </dgm:t>
    </dgm:pt>
    <dgm:pt modelId="{376A1548-736F-4EFB-AD88-ABC982E6B221}" type="sibTrans" cxnId="{E37D0B74-A0DC-43A8-8819-8B83B99541C3}">
      <dgm:prSet/>
      <dgm:spPr/>
      <dgm:t>
        <a:bodyPr/>
        <a:lstStyle/>
        <a:p>
          <a:endParaRPr lang="zh-CN" altLang="en-US"/>
        </a:p>
      </dgm:t>
    </dgm:pt>
    <dgm:pt modelId="{8D4C6390-4C3E-4B76-B0E3-B8953CB1AD9C}">
      <dgm:prSet phldrT="[文本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2C69536F-3832-4B83-A651-87F7CB6A7979}" type="parTrans" cxnId="{B459E7F8-0A67-40A6-8E86-DBC1B4C8C4E7}">
      <dgm:prSet/>
      <dgm:spPr/>
      <dgm:t>
        <a:bodyPr/>
        <a:lstStyle/>
        <a:p>
          <a:endParaRPr lang="zh-CN" altLang="en-US"/>
        </a:p>
      </dgm:t>
    </dgm:pt>
    <dgm:pt modelId="{D2E09FA8-5804-4E56-91FE-3A9DBBD1BAB0}" type="sibTrans" cxnId="{B459E7F8-0A67-40A6-8E86-DBC1B4C8C4E7}">
      <dgm:prSet/>
      <dgm:spPr/>
      <dgm:t>
        <a:bodyPr/>
        <a:lstStyle/>
        <a:p>
          <a:endParaRPr lang="zh-CN" altLang="en-US"/>
        </a:p>
      </dgm:t>
    </dgm:pt>
    <dgm:pt modelId="{A251D526-ED4A-4897-96CE-3E0784BFF9E6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zh-CN" altLang="en-US" dirty="0"/>
        </a:p>
      </dgm:t>
    </dgm:pt>
    <dgm:pt modelId="{E762EEE9-1460-4B45-B202-A69E87912D17}" type="parTrans" cxnId="{5F364755-5E3F-4ED5-A9B1-B0CA00C97B63}">
      <dgm:prSet/>
      <dgm:spPr/>
      <dgm:t>
        <a:bodyPr/>
        <a:lstStyle/>
        <a:p>
          <a:endParaRPr lang="zh-CN" altLang="en-US"/>
        </a:p>
      </dgm:t>
    </dgm:pt>
    <dgm:pt modelId="{D4AE98CA-6318-4C5C-BF8A-6B70CBD4CD30}" type="sibTrans" cxnId="{5F364755-5E3F-4ED5-A9B1-B0CA00C97B63}">
      <dgm:prSet/>
      <dgm:spPr/>
      <dgm:t>
        <a:bodyPr/>
        <a:lstStyle/>
        <a:p>
          <a:endParaRPr lang="zh-CN" altLang="en-US"/>
        </a:p>
      </dgm:t>
    </dgm:pt>
    <dgm:pt modelId="{46AA45FD-D597-448C-9E01-2D8D7CA0E710}" type="pres">
      <dgm:prSet presAssocID="{404B2EDD-9315-4CB1-AB6F-16894E57324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81C7C6E-8DE8-46AF-9B79-4B5A5D45B422}" type="pres">
      <dgm:prSet presAssocID="{3877A780-5B85-4672-972C-C2744866F321}" presName="root1" presStyleCnt="0"/>
      <dgm:spPr/>
    </dgm:pt>
    <dgm:pt modelId="{19C6A7E4-A38A-4CAD-AEB3-F04FDA65DA7D}" type="pres">
      <dgm:prSet presAssocID="{3877A780-5B85-4672-972C-C2744866F321}" presName="LevelOneTextNode" presStyleLbl="node0" presStyleIdx="0" presStyleCnt="1" custAng="5400000" custScaleX="441490" custLinFactX="-229175" custLinFactNeighborX="-300000" custLinFactNeighborY="8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BBB8AC-0BE7-4CB1-9689-A4C9D7BC77F4}" type="pres">
      <dgm:prSet presAssocID="{3877A780-5B85-4672-972C-C2744866F321}" presName="level2hierChild" presStyleCnt="0"/>
      <dgm:spPr/>
    </dgm:pt>
    <dgm:pt modelId="{336ED110-E137-4377-94E9-52B14133EFAF}" type="pres">
      <dgm:prSet presAssocID="{60B57814-B5DC-401E-B951-E2B715AD400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088B6D4D-C76E-487C-A95E-6A16CBC4787D}" type="pres">
      <dgm:prSet presAssocID="{60B57814-B5DC-401E-B951-E2B715AD400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816B6855-2A89-4B16-91DB-0D9B3A4C6676}" type="pres">
      <dgm:prSet presAssocID="{9154EDB8-A80E-4DFE-A6D8-66211CEB5AEC}" presName="root2" presStyleCnt="0"/>
      <dgm:spPr/>
    </dgm:pt>
    <dgm:pt modelId="{881F284B-CDC6-4D41-AB68-151B7E55D9A8}" type="pres">
      <dgm:prSet presAssocID="{9154EDB8-A80E-4DFE-A6D8-66211CEB5AEC}" presName="LevelTwoTextNode" presStyleLbl="node2" presStyleIdx="0" presStyleCnt="3" custScaleY="29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205DAF-DF8C-47EB-8CF4-A2286DE3C6F0}" type="pres">
      <dgm:prSet presAssocID="{9154EDB8-A80E-4DFE-A6D8-66211CEB5AEC}" presName="level3hierChild" presStyleCnt="0"/>
      <dgm:spPr/>
    </dgm:pt>
    <dgm:pt modelId="{67322326-C393-4884-9EE8-1162F8126730}" type="pres">
      <dgm:prSet presAssocID="{5BF3A012-0402-4255-AC83-753C120600C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A5A33910-FCCD-4F0E-88C5-3D8EBB6E135E}" type="pres">
      <dgm:prSet presAssocID="{5BF3A012-0402-4255-AC83-753C120600C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57C14525-7714-4E66-862C-9D0FBAC710C9}" type="pres">
      <dgm:prSet presAssocID="{CD323F3A-B54B-4EB6-975D-5009A08472F9}" presName="root2" presStyleCnt="0"/>
      <dgm:spPr/>
    </dgm:pt>
    <dgm:pt modelId="{358C026A-E89E-475B-B8A2-C81351CF41D9}" type="pres">
      <dgm:prSet presAssocID="{CD323F3A-B54B-4EB6-975D-5009A08472F9}" presName="LevelTwoTextNode" presStyleLbl="node3" presStyleIdx="0" presStyleCnt="3" custScaleX="300590" custScaleY="609262" custLinFactX="16053" custLinFactNeighborX="100000" custLinFactNeighborY="-114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459288-78D0-4AE8-AC4F-820464B6C30B}" type="pres">
      <dgm:prSet presAssocID="{CD323F3A-B54B-4EB6-975D-5009A08472F9}" presName="level3hierChild" presStyleCnt="0"/>
      <dgm:spPr/>
    </dgm:pt>
    <dgm:pt modelId="{094AC187-E5C9-444C-A54E-55DB56C709FD}" type="pres">
      <dgm:prSet presAssocID="{056E166C-3AB4-490F-8ABE-2408166D9227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2BF6CAF2-C907-489A-9384-2AE81429BEB3}" type="pres">
      <dgm:prSet presAssocID="{056E166C-3AB4-490F-8ABE-2408166D9227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A42A752-D63E-4F9F-B2A9-0ED95477F798}" type="pres">
      <dgm:prSet presAssocID="{A226FC15-2613-48E5-8072-383460FB07D3}" presName="root2" presStyleCnt="0"/>
      <dgm:spPr/>
    </dgm:pt>
    <dgm:pt modelId="{63A957B1-35D8-4D68-9B89-772ACB3FDF7E}" type="pres">
      <dgm:prSet presAssocID="{A226FC15-2613-48E5-8072-383460FB07D3}" presName="LevelTwoTextNode" presStyleLbl="node2" presStyleIdx="1" presStyleCnt="3" custScaleY="537726" custLinFactNeighborX="2555" custLinFactNeighborY="67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733CB56-1B22-4C44-B443-252E8A4ED13F}" type="pres">
      <dgm:prSet presAssocID="{A226FC15-2613-48E5-8072-383460FB07D3}" presName="level3hierChild" presStyleCnt="0"/>
      <dgm:spPr/>
    </dgm:pt>
    <dgm:pt modelId="{59B65B07-68DB-4FD1-B783-1293EE857A18}" type="pres">
      <dgm:prSet presAssocID="{2C69536F-3832-4B83-A651-87F7CB6A7979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EEE40D1-A9C9-487E-9EB9-DFF0CBD774A1}" type="pres">
      <dgm:prSet presAssocID="{2C69536F-3832-4B83-A651-87F7CB6A7979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25320748-88E9-4858-AEDF-74664F8F15F3}" type="pres">
      <dgm:prSet presAssocID="{8D4C6390-4C3E-4B76-B0E3-B8953CB1AD9C}" presName="root2" presStyleCnt="0"/>
      <dgm:spPr/>
    </dgm:pt>
    <dgm:pt modelId="{48903450-D608-4810-9D64-50D5A11E6265}" type="pres">
      <dgm:prSet presAssocID="{8D4C6390-4C3E-4B76-B0E3-B8953CB1AD9C}" presName="LevelTwoTextNode" presStyleLbl="node3" presStyleIdx="1" presStyleCnt="3" custScaleX="326873" custScaleY="903473" custLinFactX="2784" custLinFactNeighborX="100000" custLinFactNeighborY="628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3A07F-AB51-4483-9E48-890FFF9CD924}" type="pres">
      <dgm:prSet presAssocID="{8D4C6390-4C3E-4B76-B0E3-B8953CB1AD9C}" presName="level3hierChild" presStyleCnt="0"/>
      <dgm:spPr/>
    </dgm:pt>
    <dgm:pt modelId="{FCD667E9-E389-4BEC-B8AD-79BA6900788C}" type="pres">
      <dgm:prSet presAssocID="{D4D1AB33-7B6D-42D5-92EE-AE2F41406234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AB76EE0A-8726-4E8A-8381-5DF5D1F505CA}" type="pres">
      <dgm:prSet presAssocID="{D4D1AB33-7B6D-42D5-92EE-AE2F41406234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AA8FE812-C321-4377-9A0D-FA7D6060B0B1}" type="pres">
      <dgm:prSet presAssocID="{C4BA253C-D16B-4A5D-8FAD-3CCD60A88BDB}" presName="root2" presStyleCnt="0"/>
      <dgm:spPr/>
    </dgm:pt>
    <dgm:pt modelId="{F0D032FA-1A0E-4F8C-831A-2DE615BF32D7}" type="pres">
      <dgm:prSet presAssocID="{C4BA253C-D16B-4A5D-8FAD-3CCD60A88BDB}" presName="LevelTwoTextNode" presStyleLbl="node2" presStyleIdx="2" presStyleCnt="3" custScaleY="3413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8C121E-4A0B-4D1E-A442-60DB82DEEB87}" type="pres">
      <dgm:prSet presAssocID="{C4BA253C-D16B-4A5D-8FAD-3CCD60A88BDB}" presName="level3hierChild" presStyleCnt="0"/>
      <dgm:spPr/>
    </dgm:pt>
    <dgm:pt modelId="{EA4F4001-164C-4433-B1F7-EC9159BFB74C}" type="pres">
      <dgm:prSet presAssocID="{E762EEE9-1460-4B45-B202-A69E87912D17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1696F66-6549-46F8-9AA0-36A46D4A8DF9}" type="pres">
      <dgm:prSet presAssocID="{E762EEE9-1460-4B45-B202-A69E87912D17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5EAFA947-4266-4228-950D-EE1C2A5A7290}" type="pres">
      <dgm:prSet presAssocID="{A251D526-ED4A-4897-96CE-3E0784BFF9E6}" presName="root2" presStyleCnt="0"/>
      <dgm:spPr/>
    </dgm:pt>
    <dgm:pt modelId="{C8ED9497-1437-49E2-81E2-19AF4E18F390}" type="pres">
      <dgm:prSet presAssocID="{A251D526-ED4A-4897-96CE-3E0784BFF9E6}" presName="LevelTwoTextNode" presStyleLbl="node3" presStyleIdx="2" presStyleCnt="3" custScaleX="366336" custScaleY="800133" custLinFactX="17741" custLinFactNeighborX="100000" custLinFactNeighborY="16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0DEA936-AE9C-4C23-83BE-F19866121CD6}" type="pres">
      <dgm:prSet presAssocID="{A251D526-ED4A-4897-96CE-3E0784BFF9E6}" presName="level3hierChild" presStyleCnt="0"/>
      <dgm:spPr/>
    </dgm:pt>
  </dgm:ptLst>
  <dgm:cxnLst>
    <dgm:cxn modelId="{E37D0B74-A0DC-43A8-8819-8B83B99541C3}" srcId="{9154EDB8-A80E-4DFE-A6D8-66211CEB5AEC}" destId="{CD323F3A-B54B-4EB6-975D-5009A08472F9}" srcOrd="0" destOrd="0" parTransId="{5BF3A012-0402-4255-AC83-753C120600C0}" sibTransId="{376A1548-736F-4EFB-AD88-ABC982E6B221}"/>
    <dgm:cxn modelId="{4F8933C9-BFBF-4A43-ADB8-6A8B98457FAD}" type="presOf" srcId="{5BF3A012-0402-4255-AC83-753C120600C0}" destId="{67322326-C393-4884-9EE8-1162F8126730}" srcOrd="0" destOrd="0" presId="urn:microsoft.com/office/officeart/2008/layout/HorizontalMultiLevelHierarchy"/>
    <dgm:cxn modelId="{BBD1FBF5-FB1E-4A3E-8341-4A46281E1D03}" type="presOf" srcId="{056E166C-3AB4-490F-8ABE-2408166D9227}" destId="{2BF6CAF2-C907-489A-9384-2AE81429BEB3}" srcOrd="1" destOrd="0" presId="urn:microsoft.com/office/officeart/2008/layout/HorizontalMultiLevelHierarchy"/>
    <dgm:cxn modelId="{5F364755-5E3F-4ED5-A9B1-B0CA00C97B63}" srcId="{C4BA253C-D16B-4A5D-8FAD-3CCD60A88BDB}" destId="{A251D526-ED4A-4897-96CE-3E0784BFF9E6}" srcOrd="0" destOrd="0" parTransId="{E762EEE9-1460-4B45-B202-A69E87912D17}" sibTransId="{D4AE98CA-6318-4C5C-BF8A-6B70CBD4CD30}"/>
    <dgm:cxn modelId="{E0DAD84C-31F2-4D9D-A04A-84CD124669A6}" type="presOf" srcId="{E762EEE9-1460-4B45-B202-A69E87912D17}" destId="{EA4F4001-164C-4433-B1F7-EC9159BFB74C}" srcOrd="0" destOrd="0" presId="urn:microsoft.com/office/officeart/2008/layout/HorizontalMultiLevelHierarchy"/>
    <dgm:cxn modelId="{DDD62DEE-6A1F-4ACF-AA6A-30F9FC084CF4}" type="presOf" srcId="{60B57814-B5DC-401E-B951-E2B715AD4008}" destId="{336ED110-E137-4377-94E9-52B14133EFAF}" srcOrd="0" destOrd="0" presId="urn:microsoft.com/office/officeart/2008/layout/HorizontalMultiLevelHierarchy"/>
    <dgm:cxn modelId="{183D5144-1F11-4D4E-8625-A7402A725483}" type="presOf" srcId="{D4D1AB33-7B6D-42D5-92EE-AE2F41406234}" destId="{FCD667E9-E389-4BEC-B8AD-79BA6900788C}" srcOrd="0" destOrd="0" presId="urn:microsoft.com/office/officeart/2008/layout/HorizontalMultiLevelHierarchy"/>
    <dgm:cxn modelId="{B459E7F8-0A67-40A6-8E86-DBC1B4C8C4E7}" srcId="{A226FC15-2613-48E5-8072-383460FB07D3}" destId="{8D4C6390-4C3E-4B76-B0E3-B8953CB1AD9C}" srcOrd="0" destOrd="0" parTransId="{2C69536F-3832-4B83-A651-87F7CB6A7979}" sibTransId="{D2E09FA8-5804-4E56-91FE-3A9DBBD1BAB0}"/>
    <dgm:cxn modelId="{CD22DCDD-CDA5-48A7-A470-1AF84D0BF24B}" type="presOf" srcId="{2C69536F-3832-4B83-A651-87F7CB6A7979}" destId="{0EEE40D1-A9C9-487E-9EB9-DFF0CBD774A1}" srcOrd="1" destOrd="0" presId="urn:microsoft.com/office/officeart/2008/layout/HorizontalMultiLevelHierarchy"/>
    <dgm:cxn modelId="{CDEE1BAA-334F-4790-A206-F7AD76C3DB2A}" type="presOf" srcId="{C4BA253C-D16B-4A5D-8FAD-3CCD60A88BDB}" destId="{F0D032FA-1A0E-4F8C-831A-2DE615BF32D7}" srcOrd="0" destOrd="0" presId="urn:microsoft.com/office/officeart/2008/layout/HorizontalMultiLevelHierarchy"/>
    <dgm:cxn modelId="{7A0215C8-B6D9-46CD-8E7A-BB5F16F414D0}" type="presOf" srcId="{A251D526-ED4A-4897-96CE-3E0784BFF9E6}" destId="{C8ED9497-1437-49E2-81E2-19AF4E18F390}" srcOrd="0" destOrd="0" presId="urn:microsoft.com/office/officeart/2008/layout/HorizontalMultiLevelHierarchy"/>
    <dgm:cxn modelId="{D9953410-67CF-4BE4-875A-99F7E7FC411A}" type="presOf" srcId="{8D4C6390-4C3E-4B76-B0E3-B8953CB1AD9C}" destId="{48903450-D608-4810-9D64-50D5A11E6265}" srcOrd="0" destOrd="0" presId="urn:microsoft.com/office/officeart/2008/layout/HorizontalMultiLevelHierarchy"/>
    <dgm:cxn modelId="{93838B6E-CC8D-49F4-9C6A-D584416BBDBA}" type="presOf" srcId="{2C69536F-3832-4B83-A651-87F7CB6A7979}" destId="{59B65B07-68DB-4FD1-B783-1293EE857A18}" srcOrd="0" destOrd="0" presId="urn:microsoft.com/office/officeart/2008/layout/HorizontalMultiLevelHierarchy"/>
    <dgm:cxn modelId="{5DBCD992-DB2B-4BEC-BFDC-D4D333FCBBA3}" type="presOf" srcId="{056E166C-3AB4-490F-8ABE-2408166D9227}" destId="{094AC187-E5C9-444C-A54E-55DB56C709FD}" srcOrd="0" destOrd="0" presId="urn:microsoft.com/office/officeart/2008/layout/HorizontalMultiLevelHierarchy"/>
    <dgm:cxn modelId="{5E7AE57E-0304-4804-8219-7943F42789CE}" type="presOf" srcId="{404B2EDD-9315-4CB1-AB6F-16894E573247}" destId="{46AA45FD-D597-448C-9E01-2D8D7CA0E710}" srcOrd="0" destOrd="0" presId="urn:microsoft.com/office/officeart/2008/layout/HorizontalMultiLevelHierarchy"/>
    <dgm:cxn modelId="{94F9B20D-81F0-445B-B27C-A309EE67C9BD}" srcId="{404B2EDD-9315-4CB1-AB6F-16894E573247}" destId="{3877A780-5B85-4672-972C-C2744866F321}" srcOrd="0" destOrd="0" parTransId="{828098A2-A3F0-4D5A-92D1-1C7C62307FD1}" sibTransId="{36B4B9EA-AC78-4496-B97E-6EE546F72893}"/>
    <dgm:cxn modelId="{615A36BE-A786-42F8-B78C-402EF213CE8D}" srcId="{3877A780-5B85-4672-972C-C2744866F321}" destId="{C4BA253C-D16B-4A5D-8FAD-3CCD60A88BDB}" srcOrd="2" destOrd="0" parTransId="{D4D1AB33-7B6D-42D5-92EE-AE2F41406234}" sibTransId="{405EB40D-F61C-4437-A783-00D6AB207136}"/>
    <dgm:cxn modelId="{5F6A13CD-D739-4574-BA18-E1FB8A8A0626}" type="presOf" srcId="{5BF3A012-0402-4255-AC83-753C120600C0}" destId="{A5A33910-FCCD-4F0E-88C5-3D8EBB6E135E}" srcOrd="1" destOrd="0" presId="urn:microsoft.com/office/officeart/2008/layout/HorizontalMultiLevelHierarchy"/>
    <dgm:cxn modelId="{F8C72FD8-E122-4728-9A25-ABF0D3A1B531}" srcId="{3877A780-5B85-4672-972C-C2744866F321}" destId="{9154EDB8-A80E-4DFE-A6D8-66211CEB5AEC}" srcOrd="0" destOrd="0" parTransId="{60B57814-B5DC-401E-B951-E2B715AD4008}" sibTransId="{005D6184-F223-4414-B306-B8570CAD7F02}"/>
    <dgm:cxn modelId="{7293D74D-4A5F-4AB2-908C-5C3BE4CAA066}" type="presOf" srcId="{E762EEE9-1460-4B45-B202-A69E87912D17}" destId="{E1696F66-6549-46F8-9AA0-36A46D4A8DF9}" srcOrd="1" destOrd="0" presId="urn:microsoft.com/office/officeart/2008/layout/HorizontalMultiLevelHierarchy"/>
    <dgm:cxn modelId="{FD2F7D5A-EDEE-4287-AD5C-969B46803241}" type="presOf" srcId="{60B57814-B5DC-401E-B951-E2B715AD4008}" destId="{088B6D4D-C76E-487C-A95E-6A16CBC4787D}" srcOrd="1" destOrd="0" presId="urn:microsoft.com/office/officeart/2008/layout/HorizontalMultiLevelHierarchy"/>
    <dgm:cxn modelId="{6334C825-E695-49C7-9B48-5E43D62D5019}" type="presOf" srcId="{CD323F3A-B54B-4EB6-975D-5009A08472F9}" destId="{358C026A-E89E-475B-B8A2-C81351CF41D9}" srcOrd="0" destOrd="0" presId="urn:microsoft.com/office/officeart/2008/layout/HorizontalMultiLevelHierarchy"/>
    <dgm:cxn modelId="{22DFB118-A52D-42D3-B7AB-F20535E83FC0}" type="presOf" srcId="{3877A780-5B85-4672-972C-C2744866F321}" destId="{19C6A7E4-A38A-4CAD-AEB3-F04FDA65DA7D}" srcOrd="0" destOrd="0" presId="urn:microsoft.com/office/officeart/2008/layout/HorizontalMultiLevelHierarchy"/>
    <dgm:cxn modelId="{0BE4DB24-825C-4EBF-8DDD-11539D5A6FF4}" type="presOf" srcId="{A226FC15-2613-48E5-8072-383460FB07D3}" destId="{63A957B1-35D8-4D68-9B89-772ACB3FDF7E}" srcOrd="0" destOrd="0" presId="urn:microsoft.com/office/officeart/2008/layout/HorizontalMultiLevelHierarchy"/>
    <dgm:cxn modelId="{7738A8F4-C8DD-40D8-9BDA-42E92040AF64}" type="presOf" srcId="{9154EDB8-A80E-4DFE-A6D8-66211CEB5AEC}" destId="{881F284B-CDC6-4D41-AB68-151B7E55D9A8}" srcOrd="0" destOrd="0" presId="urn:microsoft.com/office/officeart/2008/layout/HorizontalMultiLevelHierarchy"/>
    <dgm:cxn modelId="{2635D532-9446-4104-9E2B-728BACC61DEF}" type="presOf" srcId="{D4D1AB33-7B6D-42D5-92EE-AE2F41406234}" destId="{AB76EE0A-8726-4E8A-8381-5DF5D1F505CA}" srcOrd="1" destOrd="0" presId="urn:microsoft.com/office/officeart/2008/layout/HorizontalMultiLevelHierarchy"/>
    <dgm:cxn modelId="{5B1F1601-177C-4632-A25D-2AC5B3357529}" srcId="{3877A780-5B85-4672-972C-C2744866F321}" destId="{A226FC15-2613-48E5-8072-383460FB07D3}" srcOrd="1" destOrd="0" parTransId="{056E166C-3AB4-490F-8ABE-2408166D9227}" sibTransId="{25A240B6-643E-4039-931F-96265163ECC6}"/>
    <dgm:cxn modelId="{251098F4-A4D6-433E-8D10-FE25963BF5E2}" type="presParOf" srcId="{46AA45FD-D597-448C-9E01-2D8D7CA0E710}" destId="{281C7C6E-8DE8-46AF-9B79-4B5A5D45B422}" srcOrd="0" destOrd="0" presId="urn:microsoft.com/office/officeart/2008/layout/HorizontalMultiLevelHierarchy"/>
    <dgm:cxn modelId="{FD1BDA14-E749-4C98-B39A-9C22909F4E83}" type="presParOf" srcId="{281C7C6E-8DE8-46AF-9B79-4B5A5D45B422}" destId="{19C6A7E4-A38A-4CAD-AEB3-F04FDA65DA7D}" srcOrd="0" destOrd="0" presId="urn:microsoft.com/office/officeart/2008/layout/HorizontalMultiLevelHierarchy"/>
    <dgm:cxn modelId="{038BAD47-E2E4-48BF-8585-073460442EC1}" type="presParOf" srcId="{281C7C6E-8DE8-46AF-9B79-4B5A5D45B422}" destId="{BBBBB8AC-0BE7-4CB1-9689-A4C9D7BC77F4}" srcOrd="1" destOrd="0" presId="urn:microsoft.com/office/officeart/2008/layout/HorizontalMultiLevelHierarchy"/>
    <dgm:cxn modelId="{CC93B856-BAFF-4EB8-BC14-A3F7F6C81B84}" type="presParOf" srcId="{BBBBB8AC-0BE7-4CB1-9689-A4C9D7BC77F4}" destId="{336ED110-E137-4377-94E9-52B14133EFAF}" srcOrd="0" destOrd="0" presId="urn:microsoft.com/office/officeart/2008/layout/HorizontalMultiLevelHierarchy"/>
    <dgm:cxn modelId="{778B05B4-61AD-4B78-9903-9D6EE35E7DAD}" type="presParOf" srcId="{336ED110-E137-4377-94E9-52B14133EFAF}" destId="{088B6D4D-C76E-487C-A95E-6A16CBC4787D}" srcOrd="0" destOrd="0" presId="urn:microsoft.com/office/officeart/2008/layout/HorizontalMultiLevelHierarchy"/>
    <dgm:cxn modelId="{F6F54F16-1A06-489F-B93D-72055A13A674}" type="presParOf" srcId="{BBBBB8AC-0BE7-4CB1-9689-A4C9D7BC77F4}" destId="{816B6855-2A89-4B16-91DB-0D9B3A4C6676}" srcOrd="1" destOrd="0" presId="urn:microsoft.com/office/officeart/2008/layout/HorizontalMultiLevelHierarchy"/>
    <dgm:cxn modelId="{51CCB79C-4431-41F7-B859-A3AB2F12C00D}" type="presParOf" srcId="{816B6855-2A89-4B16-91DB-0D9B3A4C6676}" destId="{881F284B-CDC6-4D41-AB68-151B7E55D9A8}" srcOrd="0" destOrd="0" presId="urn:microsoft.com/office/officeart/2008/layout/HorizontalMultiLevelHierarchy"/>
    <dgm:cxn modelId="{7260C604-B0D7-4FEA-8A25-2E0A4A43C82F}" type="presParOf" srcId="{816B6855-2A89-4B16-91DB-0D9B3A4C6676}" destId="{2C205DAF-DF8C-47EB-8CF4-A2286DE3C6F0}" srcOrd="1" destOrd="0" presId="urn:microsoft.com/office/officeart/2008/layout/HorizontalMultiLevelHierarchy"/>
    <dgm:cxn modelId="{C3F870D8-2F0A-473B-9F4D-84F57D15CC2F}" type="presParOf" srcId="{2C205DAF-DF8C-47EB-8CF4-A2286DE3C6F0}" destId="{67322326-C393-4884-9EE8-1162F8126730}" srcOrd="0" destOrd="0" presId="urn:microsoft.com/office/officeart/2008/layout/HorizontalMultiLevelHierarchy"/>
    <dgm:cxn modelId="{ED35248A-1E5F-4403-8564-A5DF4B77E2B9}" type="presParOf" srcId="{67322326-C393-4884-9EE8-1162F8126730}" destId="{A5A33910-FCCD-4F0E-88C5-3D8EBB6E135E}" srcOrd="0" destOrd="0" presId="urn:microsoft.com/office/officeart/2008/layout/HorizontalMultiLevelHierarchy"/>
    <dgm:cxn modelId="{A2AE4D50-A7A8-44D7-8464-2F2B0EE3C2AA}" type="presParOf" srcId="{2C205DAF-DF8C-47EB-8CF4-A2286DE3C6F0}" destId="{57C14525-7714-4E66-862C-9D0FBAC710C9}" srcOrd="1" destOrd="0" presId="urn:microsoft.com/office/officeart/2008/layout/HorizontalMultiLevelHierarchy"/>
    <dgm:cxn modelId="{E8E497A8-3716-4F7E-A1D4-195040463524}" type="presParOf" srcId="{57C14525-7714-4E66-862C-9D0FBAC710C9}" destId="{358C026A-E89E-475B-B8A2-C81351CF41D9}" srcOrd="0" destOrd="0" presId="urn:microsoft.com/office/officeart/2008/layout/HorizontalMultiLevelHierarchy"/>
    <dgm:cxn modelId="{93B2D667-64C0-4691-B545-34A154BC842F}" type="presParOf" srcId="{57C14525-7714-4E66-862C-9D0FBAC710C9}" destId="{D4459288-78D0-4AE8-AC4F-820464B6C30B}" srcOrd="1" destOrd="0" presId="urn:microsoft.com/office/officeart/2008/layout/HorizontalMultiLevelHierarchy"/>
    <dgm:cxn modelId="{61C9FBE5-AD99-400D-9E50-073322EDA2C0}" type="presParOf" srcId="{BBBBB8AC-0BE7-4CB1-9689-A4C9D7BC77F4}" destId="{094AC187-E5C9-444C-A54E-55DB56C709FD}" srcOrd="2" destOrd="0" presId="urn:microsoft.com/office/officeart/2008/layout/HorizontalMultiLevelHierarchy"/>
    <dgm:cxn modelId="{76BB2564-CC80-4AD2-BCA5-004C181865B2}" type="presParOf" srcId="{094AC187-E5C9-444C-A54E-55DB56C709FD}" destId="{2BF6CAF2-C907-489A-9384-2AE81429BEB3}" srcOrd="0" destOrd="0" presId="urn:microsoft.com/office/officeart/2008/layout/HorizontalMultiLevelHierarchy"/>
    <dgm:cxn modelId="{F8C4C720-4C4C-43AD-A1B5-348899AB39B5}" type="presParOf" srcId="{BBBBB8AC-0BE7-4CB1-9689-A4C9D7BC77F4}" destId="{0A42A752-D63E-4F9F-B2A9-0ED95477F798}" srcOrd="3" destOrd="0" presId="urn:microsoft.com/office/officeart/2008/layout/HorizontalMultiLevelHierarchy"/>
    <dgm:cxn modelId="{C9277F72-9899-4D3D-9269-D01D75A2196B}" type="presParOf" srcId="{0A42A752-D63E-4F9F-B2A9-0ED95477F798}" destId="{63A957B1-35D8-4D68-9B89-772ACB3FDF7E}" srcOrd="0" destOrd="0" presId="urn:microsoft.com/office/officeart/2008/layout/HorizontalMultiLevelHierarchy"/>
    <dgm:cxn modelId="{7A384CA9-C2CA-43C6-A7E8-2E33C1425EDB}" type="presParOf" srcId="{0A42A752-D63E-4F9F-B2A9-0ED95477F798}" destId="{3733CB56-1B22-4C44-B443-252E8A4ED13F}" srcOrd="1" destOrd="0" presId="urn:microsoft.com/office/officeart/2008/layout/HorizontalMultiLevelHierarchy"/>
    <dgm:cxn modelId="{92C0EC36-24A1-4B74-9172-1CE13AB3FA89}" type="presParOf" srcId="{3733CB56-1B22-4C44-B443-252E8A4ED13F}" destId="{59B65B07-68DB-4FD1-B783-1293EE857A18}" srcOrd="0" destOrd="0" presId="urn:microsoft.com/office/officeart/2008/layout/HorizontalMultiLevelHierarchy"/>
    <dgm:cxn modelId="{81E34A26-DED4-4050-B0AE-025A85413836}" type="presParOf" srcId="{59B65B07-68DB-4FD1-B783-1293EE857A18}" destId="{0EEE40D1-A9C9-487E-9EB9-DFF0CBD774A1}" srcOrd="0" destOrd="0" presId="urn:microsoft.com/office/officeart/2008/layout/HorizontalMultiLevelHierarchy"/>
    <dgm:cxn modelId="{771BB036-0E0D-47B5-B7F4-3525FA76C9F5}" type="presParOf" srcId="{3733CB56-1B22-4C44-B443-252E8A4ED13F}" destId="{25320748-88E9-4858-AEDF-74664F8F15F3}" srcOrd="1" destOrd="0" presId="urn:microsoft.com/office/officeart/2008/layout/HorizontalMultiLevelHierarchy"/>
    <dgm:cxn modelId="{A02BBB24-D9FD-4DCB-9028-08DD86D0C65B}" type="presParOf" srcId="{25320748-88E9-4858-AEDF-74664F8F15F3}" destId="{48903450-D608-4810-9D64-50D5A11E6265}" srcOrd="0" destOrd="0" presId="urn:microsoft.com/office/officeart/2008/layout/HorizontalMultiLevelHierarchy"/>
    <dgm:cxn modelId="{0AD6B078-0F12-4F93-95FB-DB15F939C664}" type="presParOf" srcId="{25320748-88E9-4858-AEDF-74664F8F15F3}" destId="{5193A07F-AB51-4483-9E48-890FFF9CD924}" srcOrd="1" destOrd="0" presId="urn:microsoft.com/office/officeart/2008/layout/HorizontalMultiLevelHierarchy"/>
    <dgm:cxn modelId="{92E7D04F-27F4-46C9-BAC7-AB37786651F3}" type="presParOf" srcId="{BBBBB8AC-0BE7-4CB1-9689-A4C9D7BC77F4}" destId="{FCD667E9-E389-4BEC-B8AD-79BA6900788C}" srcOrd="4" destOrd="0" presId="urn:microsoft.com/office/officeart/2008/layout/HorizontalMultiLevelHierarchy"/>
    <dgm:cxn modelId="{6040F785-E3BC-4F29-A2B6-95E9FE62A1B9}" type="presParOf" srcId="{FCD667E9-E389-4BEC-B8AD-79BA6900788C}" destId="{AB76EE0A-8726-4E8A-8381-5DF5D1F505CA}" srcOrd="0" destOrd="0" presId="urn:microsoft.com/office/officeart/2008/layout/HorizontalMultiLevelHierarchy"/>
    <dgm:cxn modelId="{62375297-C320-4289-896F-A380A899E3CA}" type="presParOf" srcId="{BBBBB8AC-0BE7-4CB1-9689-A4C9D7BC77F4}" destId="{AA8FE812-C321-4377-9A0D-FA7D6060B0B1}" srcOrd="5" destOrd="0" presId="urn:microsoft.com/office/officeart/2008/layout/HorizontalMultiLevelHierarchy"/>
    <dgm:cxn modelId="{F3BA10B3-4D63-4C93-A462-D903CDFACF46}" type="presParOf" srcId="{AA8FE812-C321-4377-9A0D-FA7D6060B0B1}" destId="{F0D032FA-1A0E-4F8C-831A-2DE615BF32D7}" srcOrd="0" destOrd="0" presId="urn:microsoft.com/office/officeart/2008/layout/HorizontalMultiLevelHierarchy"/>
    <dgm:cxn modelId="{2F7DE3D1-62AA-4231-AE02-151D1BB8548B}" type="presParOf" srcId="{AA8FE812-C321-4377-9A0D-FA7D6060B0B1}" destId="{E18C121E-4A0B-4D1E-A442-60DB82DEEB87}" srcOrd="1" destOrd="0" presId="urn:microsoft.com/office/officeart/2008/layout/HorizontalMultiLevelHierarchy"/>
    <dgm:cxn modelId="{AA8ABBAB-45DD-4354-9563-DFB9D61C9E29}" type="presParOf" srcId="{E18C121E-4A0B-4D1E-A442-60DB82DEEB87}" destId="{EA4F4001-164C-4433-B1F7-EC9159BFB74C}" srcOrd="0" destOrd="0" presId="urn:microsoft.com/office/officeart/2008/layout/HorizontalMultiLevelHierarchy"/>
    <dgm:cxn modelId="{9A50E822-975E-499A-A05D-CBD1A7A4682D}" type="presParOf" srcId="{EA4F4001-164C-4433-B1F7-EC9159BFB74C}" destId="{E1696F66-6549-46F8-9AA0-36A46D4A8DF9}" srcOrd="0" destOrd="0" presId="urn:microsoft.com/office/officeart/2008/layout/HorizontalMultiLevelHierarchy"/>
    <dgm:cxn modelId="{F4D950F8-4B53-4132-9E09-477FFCFEE44E}" type="presParOf" srcId="{E18C121E-4A0B-4D1E-A442-60DB82DEEB87}" destId="{5EAFA947-4266-4228-950D-EE1C2A5A7290}" srcOrd="1" destOrd="0" presId="urn:microsoft.com/office/officeart/2008/layout/HorizontalMultiLevelHierarchy"/>
    <dgm:cxn modelId="{243A8EC2-A1B9-4504-951B-FD528113A705}" type="presParOf" srcId="{5EAFA947-4266-4228-950D-EE1C2A5A7290}" destId="{C8ED9497-1437-49E2-81E2-19AF4E18F390}" srcOrd="0" destOrd="0" presId="urn:microsoft.com/office/officeart/2008/layout/HorizontalMultiLevelHierarchy"/>
    <dgm:cxn modelId="{93C919F5-F610-44A3-8AA0-4D33EFC38946}" type="presParOf" srcId="{5EAFA947-4266-4228-950D-EE1C2A5A7290}" destId="{30DEA936-AE9C-4C23-83BE-F19866121CD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F4001-164C-4433-B1F7-EC9159BFB74C}">
      <dsp:nvSpPr>
        <dsp:cNvPr id="0" name=""/>
        <dsp:cNvSpPr/>
      </dsp:nvSpPr>
      <dsp:spPr>
        <a:xfrm>
          <a:off x="4701736" y="4419472"/>
          <a:ext cx="10269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3466" y="45720"/>
              </a:lnTo>
              <a:lnTo>
                <a:pt x="513466" y="49409"/>
              </a:lnTo>
              <a:lnTo>
                <a:pt x="1026932" y="4940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189529" y="4439519"/>
        <a:ext cx="51346" cy="51346"/>
      </dsp:txXfrm>
    </dsp:sp>
    <dsp:sp modelId="{FCD667E9-E389-4BEC-B8AD-79BA6900788C}">
      <dsp:nvSpPr>
        <dsp:cNvPr id="0" name=""/>
        <dsp:cNvSpPr/>
      </dsp:nvSpPr>
      <dsp:spPr>
        <a:xfrm>
          <a:off x="2604243" y="2618092"/>
          <a:ext cx="1351940" cy="18470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75970" y="0"/>
              </a:lnTo>
              <a:lnTo>
                <a:pt x="675970" y="1847099"/>
              </a:lnTo>
              <a:lnTo>
                <a:pt x="1351940" y="18470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222988" y="3484417"/>
        <a:ext cx="114449" cy="114449"/>
      </dsp:txXfrm>
    </dsp:sp>
    <dsp:sp modelId="{59B65B07-68DB-4FD1-B783-1293EE857A18}">
      <dsp:nvSpPr>
        <dsp:cNvPr id="0" name=""/>
        <dsp:cNvSpPr/>
      </dsp:nvSpPr>
      <dsp:spPr>
        <a:xfrm>
          <a:off x="4720785" y="2569348"/>
          <a:ext cx="89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5246"/>
              </a:moveTo>
              <a:lnTo>
                <a:pt x="448185" y="55246"/>
              </a:lnTo>
              <a:lnTo>
                <a:pt x="448185" y="45720"/>
              </a:lnTo>
              <a:lnTo>
                <a:pt x="896371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146560" y="2592657"/>
        <a:ext cx="44821" cy="44821"/>
      </dsp:txXfrm>
    </dsp:sp>
    <dsp:sp modelId="{094AC187-E5C9-444C-A54E-55DB56C709FD}">
      <dsp:nvSpPr>
        <dsp:cNvPr id="0" name=""/>
        <dsp:cNvSpPr/>
      </dsp:nvSpPr>
      <dsp:spPr>
        <a:xfrm>
          <a:off x="2604243" y="2572372"/>
          <a:ext cx="137098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85494" y="45720"/>
              </a:lnTo>
              <a:lnTo>
                <a:pt x="685494" y="52221"/>
              </a:lnTo>
              <a:lnTo>
                <a:pt x="1370989" y="522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255462" y="2583817"/>
        <a:ext cx="68550" cy="68550"/>
      </dsp:txXfrm>
    </dsp:sp>
    <dsp:sp modelId="{67322326-C393-4884-9EE8-1162F8126730}">
      <dsp:nvSpPr>
        <dsp:cNvPr id="0" name=""/>
        <dsp:cNvSpPr/>
      </dsp:nvSpPr>
      <dsp:spPr>
        <a:xfrm>
          <a:off x="4701736" y="646714"/>
          <a:ext cx="1014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410"/>
              </a:moveTo>
              <a:lnTo>
                <a:pt x="507173" y="49410"/>
              </a:lnTo>
              <a:lnTo>
                <a:pt x="507173" y="45720"/>
              </a:lnTo>
              <a:lnTo>
                <a:pt x="1014347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5183551" y="667075"/>
        <a:ext cx="50717" cy="50717"/>
      </dsp:txXfrm>
    </dsp:sp>
    <dsp:sp modelId="{336ED110-E137-4377-94E9-52B14133EFAF}">
      <dsp:nvSpPr>
        <dsp:cNvPr id="0" name=""/>
        <dsp:cNvSpPr/>
      </dsp:nvSpPr>
      <dsp:spPr>
        <a:xfrm>
          <a:off x="2604243" y="696124"/>
          <a:ext cx="1351940" cy="1921967"/>
        </a:xfrm>
        <a:custGeom>
          <a:avLst/>
          <a:gdLst/>
          <a:ahLst/>
          <a:cxnLst/>
          <a:rect l="0" t="0" r="0" b="0"/>
          <a:pathLst>
            <a:path>
              <a:moveTo>
                <a:pt x="0" y="1921967"/>
              </a:moveTo>
              <a:lnTo>
                <a:pt x="675970" y="1921967"/>
              </a:lnTo>
              <a:lnTo>
                <a:pt x="675970" y="0"/>
              </a:lnTo>
              <a:lnTo>
                <a:pt x="135194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3221467" y="1598363"/>
        <a:ext cx="117491" cy="117491"/>
      </dsp:txXfrm>
    </dsp:sp>
    <dsp:sp modelId="{19C6A7E4-A38A-4CAD-AEB3-F04FDA65DA7D}">
      <dsp:nvSpPr>
        <dsp:cNvPr id="0" name=""/>
        <dsp:cNvSpPr/>
      </dsp:nvSpPr>
      <dsp:spPr>
        <a:xfrm>
          <a:off x="1504318" y="2116333"/>
          <a:ext cx="1196330" cy="1003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深度卷积网络</a:t>
          </a:r>
          <a:endParaRPr lang="zh-CN" altLang="en-US" sz="2000" kern="1200" dirty="0"/>
        </a:p>
      </dsp:txBody>
      <dsp:txXfrm>
        <a:off x="1504318" y="2116333"/>
        <a:ext cx="1196330" cy="1003519"/>
      </dsp:txXfrm>
    </dsp:sp>
    <dsp:sp modelId="{881F284B-CDC6-4D41-AB68-151B7E55D9A8}">
      <dsp:nvSpPr>
        <dsp:cNvPr id="0" name=""/>
        <dsp:cNvSpPr/>
      </dsp:nvSpPr>
      <dsp:spPr>
        <a:xfrm>
          <a:off x="3956183" y="362420"/>
          <a:ext cx="745553" cy="6674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分类</a:t>
          </a:r>
          <a:endParaRPr lang="zh-CN" altLang="en-US" sz="2000" kern="1200" dirty="0"/>
        </a:p>
      </dsp:txBody>
      <dsp:txXfrm>
        <a:off x="3956183" y="362420"/>
        <a:ext cx="745553" cy="667408"/>
      </dsp:txXfrm>
    </dsp:sp>
    <dsp:sp modelId="{358C026A-E89E-475B-B8A2-C81351CF41D9}">
      <dsp:nvSpPr>
        <dsp:cNvPr id="0" name=""/>
        <dsp:cNvSpPr/>
      </dsp:nvSpPr>
      <dsp:spPr>
        <a:xfrm>
          <a:off x="5716084" y="0"/>
          <a:ext cx="2241058" cy="1384869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5716084" y="0"/>
        <a:ext cx="2241058" cy="1384869"/>
      </dsp:txXfrm>
    </dsp:sp>
    <dsp:sp modelId="{63A957B1-35D8-4D68-9B89-772ACB3FDF7E}">
      <dsp:nvSpPr>
        <dsp:cNvPr id="0" name=""/>
        <dsp:cNvSpPr/>
      </dsp:nvSpPr>
      <dsp:spPr>
        <a:xfrm>
          <a:off x="3975232" y="2013461"/>
          <a:ext cx="745553" cy="12222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图像分割</a:t>
          </a:r>
          <a:endParaRPr lang="zh-CN" altLang="en-US" sz="2000" kern="1200" dirty="0"/>
        </a:p>
      </dsp:txBody>
      <dsp:txXfrm>
        <a:off x="3975232" y="2013461"/>
        <a:ext cx="745553" cy="1222266"/>
      </dsp:txXfrm>
    </dsp:sp>
    <dsp:sp modelId="{48903450-D608-4810-9D64-50D5A11E6265}">
      <dsp:nvSpPr>
        <dsp:cNvPr id="0" name=""/>
        <dsp:cNvSpPr/>
      </dsp:nvSpPr>
      <dsp:spPr>
        <a:xfrm>
          <a:off x="5617156" y="1588258"/>
          <a:ext cx="2437011" cy="2053619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5617156" y="1588258"/>
        <a:ext cx="2437011" cy="2053619"/>
      </dsp:txXfrm>
    </dsp:sp>
    <dsp:sp modelId="{F0D032FA-1A0E-4F8C-831A-2DE615BF32D7}">
      <dsp:nvSpPr>
        <dsp:cNvPr id="0" name=""/>
        <dsp:cNvSpPr/>
      </dsp:nvSpPr>
      <dsp:spPr>
        <a:xfrm>
          <a:off x="3956183" y="4077220"/>
          <a:ext cx="745553" cy="7759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检测</a:t>
          </a:r>
          <a:endParaRPr lang="zh-CN" altLang="en-US" sz="2000" kern="1200" dirty="0"/>
        </a:p>
      </dsp:txBody>
      <dsp:txXfrm>
        <a:off x="3956183" y="4077220"/>
        <a:ext cx="745553" cy="775943"/>
      </dsp:txXfrm>
    </dsp:sp>
    <dsp:sp modelId="{C8ED9497-1437-49E2-81E2-19AF4E18F390}">
      <dsp:nvSpPr>
        <dsp:cNvPr id="0" name=""/>
        <dsp:cNvSpPr/>
      </dsp:nvSpPr>
      <dsp:spPr>
        <a:xfrm>
          <a:off x="5728669" y="3559519"/>
          <a:ext cx="2731229" cy="1818724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400" kern="1200" dirty="0"/>
        </a:p>
      </dsp:txBody>
      <dsp:txXfrm>
        <a:off x="5728669" y="3559519"/>
        <a:ext cx="2731229" cy="1818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4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4%BE%E5%B0%84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6%A0%B8%E7%A3%81%E5%85%B1%E6%8C%AF/240600" TargetMode="External"/><Relationship Id="rId5" Type="http://schemas.openxmlformats.org/officeDocument/2006/relationships/hyperlink" Target="https://baike.baidu.com/item/CT" TargetMode="External"/><Relationship Id="rId4" Type="http://schemas.openxmlformats.org/officeDocument/2006/relationships/hyperlink" Target="https://baike.baidu.com/item/X%E5%B0%84%E7%BA%BF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16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69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9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说完模型，我们就要说一下数据集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086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该数据是由美国国家癌症研究所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(National Cancer Institute)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发起收集的，目的是为了研究高危人群早期癌症检测。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　该数据集中，共收录了</a:t>
            </a:r>
            <a:r>
              <a:rPr lang="en-US" altLang="zh-CN" dirty="0" smtClean="0"/>
              <a:t>1018</a:t>
            </a:r>
            <a:r>
              <a:rPr lang="zh-CN" altLang="en-US" dirty="0" smtClean="0"/>
              <a:t>个研究实例。对于每个实例中的图像，都由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位经验丰富的胸部放射科医师进行两阶段的诊断标注。在第一阶段，每位医师分别独立诊断并标注病患位置，其中会标注三中类别：</a:t>
            </a:r>
            <a:r>
              <a:rPr lang="en-US" altLang="zh-CN" dirty="0" smtClean="0"/>
              <a:t>1) &gt;=3mm</a:t>
            </a:r>
            <a:r>
              <a:rPr lang="zh-CN" altLang="en-US" dirty="0" smtClean="0"/>
              <a:t>的结节</a:t>
            </a:r>
            <a:r>
              <a:rPr lang="en-US" altLang="zh-CN" dirty="0" smtClean="0"/>
              <a:t>, 2) &lt;3mm</a:t>
            </a:r>
            <a:r>
              <a:rPr lang="zh-CN" altLang="en-US" dirty="0" smtClean="0"/>
              <a:t>的结节</a:t>
            </a:r>
            <a:r>
              <a:rPr lang="en-US" altLang="zh-CN" dirty="0" smtClean="0"/>
              <a:t>, 3) &gt;=3mm</a:t>
            </a:r>
            <a:r>
              <a:rPr lang="zh-CN" altLang="en-US" dirty="0" smtClean="0"/>
              <a:t>的非结节（官网描述： </a:t>
            </a:r>
            <a:r>
              <a:rPr lang="en-US" altLang="zh-CN" dirty="0" smtClean="0"/>
              <a:t>"nodule &gt; or =3 mm," "nodule &lt;3 mm," and "non-nodule &gt; or =3 mm" </a:t>
            </a:r>
            <a:r>
              <a:rPr lang="zh-CN" altLang="en-US" dirty="0" smtClean="0"/>
              <a:t>详见 </a:t>
            </a:r>
            <a:r>
              <a:rPr lang="en-US" altLang="zh-CN" dirty="0" smtClean="0"/>
              <a:t>Summary</a:t>
            </a:r>
            <a:r>
              <a:rPr lang="zh-CN" altLang="en-US" dirty="0" smtClean="0"/>
              <a:t>）。在随后的第二阶段中，各位医师都分别独立的复审其他三位医师的标注，并给出自己最终的诊断结果。这样的两阶段标注可以在避免</a:t>
            </a:r>
            <a:r>
              <a:rPr lang="en-US" altLang="zh-CN" dirty="0" smtClean="0"/>
              <a:t>forced consensus</a:t>
            </a:r>
            <a:r>
              <a:rPr lang="zh-CN" altLang="en-US" dirty="0" smtClean="0"/>
              <a:t>的前提下，尽可能完整的标注所有结果。 </a:t>
            </a:r>
            <a:endParaRPr lang="en-US" altLang="zh-CN" dirty="0" smtClean="0"/>
          </a:p>
          <a:p>
            <a:r>
              <a:rPr lang="zh-CN" altLang="en-US" b="0" dirty="0" smtClean="0">
                <a:effectLst/>
              </a:rPr>
              <a:t>需要深入了解两个格式的文件</a:t>
            </a:r>
            <a:br>
              <a:rPr lang="zh-CN" altLang="en-US" b="0" dirty="0" smtClean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被广泛应用于放射医疗，心血管成像以及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放射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诊疗诊断设备（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射线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CT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核磁共振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，超声等），并且在眼科和牙科等其它医学领域得到越来越深入广泛的应用。在数以万计的在用医学成像设备中，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是部署最为广泛的医疗信息标准之一。当前大约有百亿级符合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DICOM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标准的医学图像用于临床使用。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857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该数据是由美国国家癌症研究所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(National Cancer Institute)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发起收集的，目的是为了研究高危人群早期癌症检测。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 smtClean="0"/>
              <a:t>　该数据集中，共收录了</a:t>
            </a:r>
            <a:r>
              <a:rPr lang="en-US" altLang="zh-CN" dirty="0" smtClean="0"/>
              <a:t>1018</a:t>
            </a:r>
            <a:r>
              <a:rPr lang="zh-CN" altLang="en-US" dirty="0" smtClean="0"/>
              <a:t>个研究实例。对于每个实例中的图像，都由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位经验丰富的胸部放射科医师进行两阶段的诊断标注。在第一阶段，每位医师分别独立诊断并标注病患位置，其中会标注三中类别：</a:t>
            </a:r>
            <a:r>
              <a:rPr lang="en-US" altLang="zh-CN" dirty="0" smtClean="0"/>
              <a:t>1) &gt;=3mm</a:t>
            </a:r>
            <a:r>
              <a:rPr lang="zh-CN" altLang="en-US" dirty="0" smtClean="0"/>
              <a:t>的结节</a:t>
            </a:r>
            <a:r>
              <a:rPr lang="en-US" altLang="zh-CN" dirty="0" smtClean="0"/>
              <a:t>, 2) &lt;3mm</a:t>
            </a:r>
            <a:r>
              <a:rPr lang="zh-CN" altLang="en-US" dirty="0" smtClean="0"/>
              <a:t>的结节</a:t>
            </a:r>
            <a:r>
              <a:rPr lang="en-US" altLang="zh-CN" dirty="0" smtClean="0"/>
              <a:t>, 3) &gt;=3mm</a:t>
            </a:r>
            <a:r>
              <a:rPr lang="zh-CN" altLang="en-US" dirty="0" smtClean="0"/>
              <a:t>的非结节（官网描述： </a:t>
            </a:r>
            <a:r>
              <a:rPr lang="en-US" altLang="zh-CN" dirty="0" smtClean="0"/>
              <a:t>"nodule &gt; or =3 mm," "nodule &lt;3 mm," and "non-nodule &gt; or =3 mm" </a:t>
            </a:r>
            <a:r>
              <a:rPr lang="zh-CN" altLang="en-US" dirty="0" smtClean="0"/>
              <a:t>详见 </a:t>
            </a:r>
            <a:r>
              <a:rPr lang="en-US" altLang="zh-CN" dirty="0" smtClean="0"/>
              <a:t>Summary</a:t>
            </a:r>
            <a:r>
              <a:rPr lang="zh-CN" altLang="en-US" dirty="0" smtClean="0"/>
              <a:t>）。在随后的第二阶段中，各位医师都分别独立的复审其他三位医师的标注，并给出自己最终的诊断结果。这样的两阶段标注可以在避免</a:t>
            </a:r>
            <a:r>
              <a:rPr lang="en-US" altLang="zh-CN" dirty="0" smtClean="0"/>
              <a:t>forced consensus</a:t>
            </a:r>
            <a:r>
              <a:rPr lang="zh-CN" altLang="en-US" dirty="0" smtClean="0"/>
              <a:t>的前提下，尽可能完整的标注所有结果。 </a:t>
            </a:r>
            <a:r>
              <a:rPr lang="zh-CN" altLang="en-US" b="0" dirty="0" smtClean="0">
                <a:effectLst/>
              </a:rPr>
              <a:t/>
            </a:r>
            <a:br>
              <a:rPr lang="zh-CN" altLang="en-US" b="0" dirty="0" smtClean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445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深度学习</a:t>
            </a:r>
            <a:endParaRPr lang="en-US" altLang="zh-CN" dirty="0" smtClean="0"/>
          </a:p>
          <a:p>
            <a:r>
              <a:rPr lang="zh-CN" altLang="en-US" dirty="0" smtClean="0"/>
              <a:t>尽管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年提出深度学习的概念，但是作为深度学习里面最为重要的技术之一的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却是在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60</a:t>
            </a:r>
            <a:r>
              <a:rPr lang="zh-CN" altLang="en-US" dirty="0" smtClean="0"/>
              <a:t>年代就提出了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128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都和图像有关，也是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网络最擅长处理的数据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在拥有大量数据集的情况下，深度学习通常能够获得较好的效果。但是在医疗领域，大的数据集并不是非常常见。</a:t>
            </a:r>
            <a:endParaRPr lang="zh-CN" altLang="zh-CN" sz="12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12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讲了这么多大的概念，那么下面，我们就来针对具体的某一个疾病来进行进一步的了解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26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中国肝癌发病率高，发病群体庞大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AA995-6F05-4281-A1CC-B7DEE714CB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45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如何检测早期肺癌？肺结节就是一个切入点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19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于是，在深度学习的影响下，肺结节的检测与分类问题的处理流程变换成了另外一个样子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5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既可以用深度学习的方法来为某些机器学习算法提供属性</a:t>
            </a:r>
            <a:endParaRPr lang="en-US" altLang="zh-CN" dirty="0" smtClean="0"/>
          </a:p>
          <a:p>
            <a:r>
              <a:rPr lang="zh-CN" altLang="en-US" dirty="0" smtClean="0"/>
              <a:t>也可以用深度学习的方法直接替代某些机器学习的算法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10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AB0F-26A3-4B02-B801-349240E99B4D}" type="datetimeFigureOut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5A071-F9D0-4CED-A640-519F3A725F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27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2018/4/19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8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38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41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84587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11506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53567" y="2768658"/>
            <a:ext cx="8280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深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度智能医疗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 smtClean="0">
                <a:solidFill>
                  <a:schemeClr val="bg1"/>
                </a:solidFill>
              </a:rPr>
              <a:t>以肺</a:t>
            </a:r>
            <a:r>
              <a:rPr lang="zh-CN" altLang="en-US" sz="3200" b="1" dirty="0">
                <a:solidFill>
                  <a:schemeClr val="bg1"/>
                </a:solidFill>
              </a:rPr>
              <a:t>结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节的</a:t>
            </a:r>
            <a:r>
              <a:rPr lang="zh-CN" altLang="en-US" sz="3200" b="1" dirty="0">
                <a:solidFill>
                  <a:schemeClr val="bg1"/>
                </a:solidFill>
              </a:rPr>
              <a:t>检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测分类为例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885171" y="2874438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31" y="0"/>
            <a:ext cx="2742763" cy="8271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" y="121023"/>
            <a:ext cx="2375610" cy="7060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01264" y="3911583"/>
            <a:ext cx="17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汇报</a:t>
            </a:r>
            <a:r>
              <a:rPr lang="zh-CN" altLang="en-US" dirty="0" smtClean="0">
                <a:solidFill>
                  <a:schemeClr val="bg1"/>
                </a:solidFill>
              </a:rPr>
              <a:t>人：王秋里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1"/>
      <p:bldP spid="15" grpId="0" animBg="1"/>
      <p:bldP spid="16" grpId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618310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Segmentation and Shape Modeling</a:t>
            </a: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组</a:t>
            </a:r>
            <a:r>
              <a:rPr lang="zh-CN" altLang="en-US" sz="2000" dirty="0" smtClean="0"/>
              <a:t>织分割以及形状建模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04" y="2250571"/>
            <a:ext cx="1889640" cy="15097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91" y="2002413"/>
            <a:ext cx="2622550" cy="1966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04" y="4059738"/>
            <a:ext cx="1889640" cy="16296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556" y="3931000"/>
            <a:ext cx="2516220" cy="188716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73455" y="2728428"/>
            <a:ext cx="15411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脑部肿瘤</a:t>
            </a:r>
            <a:endParaRPr lang="en-US" altLang="zh-CN" sz="2000" dirty="0"/>
          </a:p>
        </p:txBody>
      </p:sp>
      <p:sp>
        <p:nvSpPr>
          <p:cNvPr id="14" name="矩形 13"/>
          <p:cNvSpPr/>
          <p:nvPr/>
        </p:nvSpPr>
        <p:spPr>
          <a:xfrm>
            <a:off x="1373455" y="4597583"/>
            <a:ext cx="1541195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肺部结节</a:t>
            </a:r>
            <a:endParaRPr lang="en-US" altLang="zh-CN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06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374974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Network Exploration</a:t>
            </a: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深度模型的探索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1388439"/>
            <a:ext cx="11974596" cy="48393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43050" y="6115050"/>
            <a:ext cx="10277475" cy="112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55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374974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Network Exploration</a:t>
            </a: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深度模型的探索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1.Data Dimensionality Issues- 2D vs 3D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2.Learning Methodology- Unsupervised vs Supervised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3.Traning Data Considerations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4.Transfer Learning and Fine Tuning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5.Ground Truth</a:t>
            </a:r>
            <a:endParaRPr lang="en-US" altLang="zh-CN" sz="2000" dirty="0"/>
          </a:p>
        </p:txBody>
      </p:sp>
      <p:sp>
        <p:nvSpPr>
          <p:cNvPr id="7" name="矩形 6"/>
          <p:cNvSpPr/>
          <p:nvPr/>
        </p:nvSpPr>
        <p:spPr>
          <a:xfrm>
            <a:off x="1543050" y="6115050"/>
            <a:ext cx="10277475" cy="112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946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39777" y="2409308"/>
            <a:ext cx="51124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肺结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节的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检测与分类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肺结节的检测与分类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8002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肺癌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5" y="810885"/>
            <a:ext cx="6991157" cy="5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2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40" y="125143"/>
            <a:ext cx="10872560" cy="6599907"/>
          </a:xfrm>
        </p:spPr>
      </p:pic>
    </p:spTree>
    <p:extLst>
      <p:ext uri="{BB962C8B-B14F-4D97-AF65-F5344CB8AC3E}">
        <p14:creationId xmlns:p14="http://schemas.microsoft.com/office/powerpoint/2010/main" val="19466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肺结节的检测与分类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1" y="810885"/>
            <a:ext cx="10195460" cy="570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107996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肺</a:t>
            </a:r>
            <a:r>
              <a:rPr lang="zh-CN" altLang="en-US" sz="2400" b="1" dirty="0">
                <a:solidFill>
                  <a:schemeClr val="bg1"/>
                </a:solidFill>
              </a:rPr>
              <a:t>结节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百度百</a:t>
            </a:r>
            <a:r>
              <a:rPr lang="zh-CN" altLang="en-US" sz="2000" dirty="0" smtClean="0"/>
              <a:t>科</a:t>
            </a:r>
            <a:endParaRPr lang="en-US" altLang="zh-CN" sz="2000" dirty="0" smtClean="0"/>
          </a:p>
          <a:p>
            <a:pPr indent="457200"/>
            <a:r>
              <a:rPr lang="zh-CN" altLang="en-US" dirty="0" smtClean="0"/>
              <a:t>肺</a:t>
            </a:r>
            <a:r>
              <a:rPr lang="zh-CN" altLang="en-US" dirty="0"/>
              <a:t>结节为小的局灶性、类圆形、影像学表现密度增高的阴影，可单发或多发，不伴肺不张、肺门肿大和胸腔积液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457200"/>
            <a:r>
              <a:rPr lang="zh-CN" altLang="en-US" dirty="0" smtClean="0"/>
              <a:t>孤</a:t>
            </a:r>
            <a:r>
              <a:rPr lang="zh-CN" altLang="en-US" dirty="0"/>
              <a:t>立性肺结节无典型症状，常为单个、边界清楚、密度增高、直径≤</a:t>
            </a:r>
            <a:r>
              <a:rPr lang="en-US" altLang="zh-CN" dirty="0"/>
              <a:t>3 cm</a:t>
            </a:r>
            <a:r>
              <a:rPr lang="zh-CN" altLang="en-US" dirty="0"/>
              <a:t>且周围被含气肺组织包绕的软组织影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indent="457200"/>
            <a:r>
              <a:rPr lang="zh-CN" altLang="en-US" dirty="0" smtClean="0"/>
              <a:t>局</a:t>
            </a:r>
            <a:r>
              <a:rPr lang="zh-CN" altLang="en-US" dirty="0"/>
              <a:t>部病灶直径</a:t>
            </a:r>
            <a:r>
              <a:rPr lang="en-US" altLang="zh-CN" dirty="0"/>
              <a:t>&gt;3 cm</a:t>
            </a:r>
            <a:r>
              <a:rPr lang="zh-CN" altLang="en-US" dirty="0"/>
              <a:t>者称为肺肿块，肺癌的可能性相对较大，不在本共识范围内</a:t>
            </a:r>
            <a:r>
              <a:rPr lang="zh-CN" altLang="en-US" dirty="0" smtClean="0"/>
              <a:t>。</a:t>
            </a: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5" y="3678295"/>
            <a:ext cx="952500" cy="952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22" y="3678295"/>
            <a:ext cx="952500" cy="9525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27" y="3678295"/>
            <a:ext cx="952500" cy="9525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17" y="3678295"/>
            <a:ext cx="952500" cy="9525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27" y="4645390"/>
            <a:ext cx="952500" cy="952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817" y="4645390"/>
            <a:ext cx="952500" cy="952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22" y="4645390"/>
            <a:ext cx="952500" cy="9525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5" y="4645390"/>
            <a:ext cx="952500" cy="9525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73" y="4646670"/>
            <a:ext cx="952500" cy="9525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01" y="3678295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107996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肺</a:t>
            </a:r>
            <a:r>
              <a:rPr lang="zh-CN" altLang="en-US" sz="2400" b="1" dirty="0">
                <a:solidFill>
                  <a:schemeClr val="bg1"/>
                </a:solidFill>
              </a:rPr>
              <a:t>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53912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/>
              <a:t>肺结</a:t>
            </a:r>
            <a:r>
              <a:rPr lang="zh-CN" altLang="en-US" sz="2000" dirty="0" smtClean="0"/>
              <a:t>节检测与分类需要克服的问题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肺结节个体之间形态差异大，容易和正常的人体组织混肴</a:t>
            </a:r>
            <a:endParaRPr lang="en-US" altLang="zh-CN" sz="2000" dirty="0" smtClean="0"/>
          </a:p>
          <a:p>
            <a:pPr>
              <a:lnSpc>
                <a:spcPct val="125000"/>
              </a:lnSpc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肺结节位置具有一定的随意性，会出现在肺部的各个部位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1" y="4122178"/>
            <a:ext cx="952500" cy="95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28" y="4122178"/>
            <a:ext cx="952500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3" y="4122178"/>
            <a:ext cx="952500" cy="952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23" y="4122178"/>
            <a:ext cx="952500" cy="952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3" y="5089273"/>
            <a:ext cx="952500" cy="952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623" y="5089273"/>
            <a:ext cx="952500" cy="952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28" y="5089273"/>
            <a:ext cx="952500" cy="952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1" y="5089273"/>
            <a:ext cx="952500" cy="952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79" y="5090553"/>
            <a:ext cx="952500" cy="9525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107" y="4122178"/>
            <a:ext cx="952500" cy="952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95" y="1157606"/>
            <a:ext cx="4876800" cy="4876800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9144000" y="4403324"/>
            <a:ext cx="523783" cy="52378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993200" y="3090153"/>
            <a:ext cx="272259" cy="272259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</a:t>
            </a: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3" y="0"/>
            <a:ext cx="7087734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86635" y="3101788"/>
            <a:ext cx="1640541" cy="17750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751294" y="3101788"/>
            <a:ext cx="4545106" cy="2160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86" y="2778459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4151689" y="1478505"/>
            <a:ext cx="6378659" cy="828000"/>
            <a:chOff x="3909356" y="1685526"/>
            <a:chExt cx="6378659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4931227" y="1825684"/>
              <a:ext cx="53567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深度学习在医疗</a:t>
              </a:r>
              <a:r>
                <a:rPr lang="zh-CN" altLang="en-US" sz="2800" b="1" dirty="0">
                  <a:latin typeface="微软雅黑" panose="020B0503020204020204" pitchFamily="34" charset="-122"/>
                </a:rPr>
                <a:t>影</a:t>
              </a:r>
              <a:r>
                <a:rPr lang="zh-CN" altLang="en-US" sz="2800" b="1" dirty="0" smtClean="0">
                  <a:latin typeface="微软雅黑" panose="020B0503020204020204" pitchFamily="34" charset="-122"/>
                </a:rPr>
                <a:t>像</a:t>
              </a:r>
              <a:r>
                <a:rPr lang="zh-CN" altLang="en-US" sz="2800" b="1" dirty="0">
                  <a:latin typeface="微软雅黑" panose="020B0503020204020204" pitchFamily="34" charset="-122"/>
                </a:rPr>
                <a:t>方面</a:t>
              </a:r>
              <a:r>
                <a:rPr lang="zh-CN" altLang="en-US" sz="2800" b="1" dirty="0" smtClean="0">
                  <a:latin typeface="微软雅黑" panose="020B0503020204020204" pitchFamily="34" charset="-122"/>
                </a:rPr>
                <a:t>的应用</a:t>
              </a:r>
              <a:endParaRPr lang="en-US" altLang="zh-CN" sz="2800" b="1" dirty="0" smtClean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4112361" y="2935198"/>
            <a:ext cx="5356103" cy="828000"/>
            <a:chOff x="8098970" y="1685526"/>
            <a:chExt cx="5356103" cy="828000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6" y="1825633"/>
              <a:ext cx="4334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肺结节的检测与分类问题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112361" y="4391891"/>
            <a:ext cx="4905635" cy="828000"/>
            <a:chOff x="8098970" y="1685526"/>
            <a:chExt cx="4905635" cy="828000"/>
          </a:xfrm>
        </p:grpSpPr>
        <p:sp>
          <p:nvSpPr>
            <p:cNvPr id="21" name="文本框 20"/>
            <p:cNvSpPr txBox="1"/>
            <p:nvPr/>
          </p:nvSpPr>
          <p:spPr>
            <a:xfrm>
              <a:off x="9120867" y="1825633"/>
              <a:ext cx="3883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总结与展望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01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72354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检测与分类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662" y="287665"/>
            <a:ext cx="6928151" cy="64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肺结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节的分割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283" y="2060594"/>
            <a:ext cx="938343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肺结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节的分割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4" y="1504328"/>
            <a:ext cx="11766439" cy="44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肺结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节的分割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774"/>
            <a:ext cx="12192000" cy="52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肺结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节的分类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1" y="2439803"/>
            <a:ext cx="1023127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0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肺结节的检测与分类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肺结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节的分类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37" y="1504328"/>
            <a:ext cx="9864764" cy="465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3" y="953044"/>
            <a:ext cx="3640183" cy="481493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3659" y="1082359"/>
            <a:ext cx="4234554" cy="903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06" y="2083578"/>
            <a:ext cx="75057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2594" y="6086516"/>
            <a:ext cx="65" cy="584775"/>
          </a:xfrm>
          <a:prstGeom prst="rect">
            <a:avLst/>
          </a:prstGeom>
          <a:solidFill>
            <a:srgbClr val="EEF0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23660" y="5460201"/>
            <a:ext cx="72175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LIDC-IDRI-XXXX / Study Instance UID / Series Instance UID / .dcm .xml</a:t>
            </a:r>
          </a:p>
        </p:txBody>
      </p:sp>
    </p:spTree>
    <p:extLst>
      <p:ext uri="{BB962C8B-B14F-4D97-AF65-F5344CB8AC3E}">
        <p14:creationId xmlns:p14="http://schemas.microsoft.com/office/powerpoint/2010/main" val="2730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982930" y="1504328"/>
            <a:ext cx="941108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Dicom</a:t>
            </a:r>
          </a:p>
          <a:p>
            <a:r>
              <a:rPr lang="en-US" altLang="zh-CN" dirty="0"/>
              <a:t>DICOM</a:t>
            </a:r>
            <a:r>
              <a:rPr lang="zh-CN" altLang="en-US" dirty="0"/>
              <a:t>（</a:t>
            </a:r>
            <a:r>
              <a:rPr lang="en-US" altLang="zh-CN" dirty="0"/>
              <a:t>Digital Imaging and Communications in Medicine</a:t>
            </a:r>
            <a:r>
              <a:rPr lang="zh-CN" altLang="en-US" dirty="0"/>
              <a:t>）即医学数字成像和通信，是医学图像和相关信息的国际标准（</a:t>
            </a:r>
            <a:r>
              <a:rPr lang="en-US" altLang="zh-CN" dirty="0"/>
              <a:t>ISO 12052</a:t>
            </a:r>
            <a:r>
              <a:rPr lang="zh-CN" altLang="en-US" dirty="0"/>
              <a:t>）。它定义了质量能满足临床需要的可用于数据交换的医学图像格式。</a:t>
            </a:r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zh-CN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92" y="3058083"/>
            <a:ext cx="3150505" cy="3150505"/>
          </a:xfrm>
          <a:prstGeom prst="rect">
            <a:avLst/>
          </a:prstGeom>
        </p:spPr>
      </p:pic>
      <p:pic>
        <p:nvPicPr>
          <p:cNvPr id="2" name="MOVIE-0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03651" y="3052576"/>
            <a:ext cx="4208016" cy="315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4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2594" y="6086516"/>
            <a:ext cx="65" cy="584775"/>
          </a:xfrm>
          <a:prstGeom prst="rect">
            <a:avLst/>
          </a:prstGeom>
          <a:solidFill>
            <a:srgbClr val="EEF0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zh-CN" altLang="zh-CN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2930" y="1504328"/>
            <a:ext cx="9411086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Dicom</a:t>
            </a:r>
          </a:p>
          <a:p>
            <a:r>
              <a:rPr lang="en-US" altLang="zh-CN" dirty="0"/>
              <a:t>DICOM</a:t>
            </a:r>
            <a:r>
              <a:rPr lang="zh-CN" altLang="en-US" dirty="0"/>
              <a:t>（</a:t>
            </a:r>
            <a:r>
              <a:rPr lang="en-US" altLang="zh-CN" dirty="0"/>
              <a:t>Digital Imaging and Communications in Medicine</a:t>
            </a:r>
            <a:r>
              <a:rPr lang="zh-CN" altLang="en-US" dirty="0"/>
              <a:t>）即医学数字成像和通信，是医学图像和相关信息的国际标准（</a:t>
            </a:r>
            <a:r>
              <a:rPr lang="en-US" altLang="zh-CN" dirty="0"/>
              <a:t>ISO 12052</a:t>
            </a:r>
            <a:r>
              <a:rPr lang="zh-CN" altLang="en-US" dirty="0"/>
              <a:t>）。它定义了质量能满足临床需要的可用于数据交换的医学图像格式。</a:t>
            </a:r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370" y="2828972"/>
            <a:ext cx="5140171" cy="35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307" y="1810220"/>
            <a:ext cx="7082875" cy="442036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82930" y="1504328"/>
            <a:ext cx="94110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</a:t>
            </a:r>
            <a:endParaRPr lang="zh-CN" altLang="en-US" dirty="0"/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553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39777" y="2409308"/>
            <a:ext cx="511244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在医疗影像方面的应用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982930" y="1504328"/>
            <a:ext cx="94110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XML</a:t>
            </a:r>
            <a:r>
              <a:rPr lang="zh-CN" altLang="en-US" sz="2000" dirty="0" smtClean="0"/>
              <a:t>文件</a:t>
            </a:r>
            <a:endParaRPr lang="zh-CN" altLang="en-US" dirty="0"/>
          </a:p>
          <a:p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zh-CN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5" y="2081882"/>
            <a:ext cx="3150505" cy="3150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44" y="1166100"/>
            <a:ext cx="2312386" cy="23123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244" y="3555966"/>
            <a:ext cx="2312386" cy="23123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62" y="3555966"/>
            <a:ext cx="2312386" cy="23123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62" y="1166100"/>
            <a:ext cx="2312386" cy="23123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4" y="2099552"/>
            <a:ext cx="3150505" cy="31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166" y="472618"/>
            <a:ext cx="4169532" cy="416953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</a:rPr>
              <a:t>相</a:t>
            </a:r>
            <a:r>
              <a:rPr lang="zh-CN" altLang="en-US" sz="2800" b="1" dirty="0" smtClean="0">
                <a:latin typeface="微软雅黑" panose="020B0503020204020204" pitchFamily="34" charset="-122"/>
              </a:rPr>
              <a:t>关工作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03480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数据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集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LIDC-IDRI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120" y="4128549"/>
            <a:ext cx="2414088" cy="24140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15" y="1536647"/>
            <a:ext cx="2412509" cy="2412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16" y="4127745"/>
            <a:ext cx="2412509" cy="24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8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39777" y="2409308"/>
            <a:ext cx="51124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9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总结与展望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800219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思考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2969177" y="1504328"/>
            <a:ext cx="2519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深度学习</a:t>
            </a:r>
            <a:endParaRPr lang="zh-CN" altLang="en-US" sz="6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748045" y="1504328"/>
            <a:ext cx="199741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医疗数据</a:t>
            </a:r>
            <a:endParaRPr lang="zh-CN" altLang="en-US" sz="6600" dirty="0"/>
          </a:p>
        </p:txBody>
      </p:sp>
      <p:sp>
        <p:nvSpPr>
          <p:cNvPr id="3" name="十字形 2"/>
          <p:cNvSpPr/>
          <p:nvPr/>
        </p:nvSpPr>
        <p:spPr>
          <a:xfrm>
            <a:off x="4895253" y="2243631"/>
            <a:ext cx="593387" cy="552485"/>
          </a:xfrm>
          <a:prstGeom prst="plus">
            <a:avLst>
              <a:gd name="adj" fmla="val 39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745457" y="2369668"/>
            <a:ext cx="554477" cy="300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96604" y="1858152"/>
            <a:ext cx="1997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？</a:t>
            </a:r>
            <a:endParaRPr lang="zh-CN" altLang="en-US" sz="8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278493" y="3936401"/>
            <a:ext cx="992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深度学习：卷积神经网络（</a:t>
            </a:r>
            <a:r>
              <a:rPr lang="en-US" altLang="zh-CN" dirty="0" smtClean="0"/>
              <a:t>VGG, AlexNet, ResNet ......) </a:t>
            </a:r>
            <a:r>
              <a:rPr lang="zh-CN" altLang="en-US" dirty="0" smtClean="0"/>
              <a:t>循环神经网络（</a:t>
            </a:r>
            <a:r>
              <a:rPr lang="en-US" altLang="zh-CN" dirty="0" smtClean="0"/>
              <a:t>RNN, LSTM......)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78493" y="5140729"/>
            <a:ext cx="992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医疗数据</a:t>
            </a:r>
            <a:r>
              <a:rPr lang="zh-CN" altLang="en-US" dirty="0" smtClean="0"/>
              <a:t>：影像数据</a:t>
            </a:r>
            <a:r>
              <a:rPr lang="en-US" altLang="zh-CN" dirty="0" smtClean="0"/>
              <a:t>(</a:t>
            </a:r>
            <a:r>
              <a:rPr lang="zh-CN" altLang="en-US" dirty="0" smtClean="0"/>
              <a:t>肺部</a:t>
            </a:r>
            <a:r>
              <a:rPr lang="en-US" altLang="zh-CN" dirty="0" smtClean="0"/>
              <a:t>CT, </a:t>
            </a:r>
            <a:r>
              <a:rPr lang="zh-CN" altLang="en-US" dirty="0" smtClean="0"/>
              <a:t>腹腔</a:t>
            </a:r>
            <a:r>
              <a:rPr lang="en-US" altLang="zh-CN" dirty="0" smtClean="0"/>
              <a:t>CT, </a:t>
            </a:r>
            <a:r>
              <a:rPr lang="zh-CN" altLang="en-US" dirty="0" smtClean="0"/>
              <a:t>磁共振影像</a:t>
            </a:r>
            <a:r>
              <a:rPr lang="en-US" altLang="zh-CN" dirty="0" smtClean="0"/>
              <a:t>......) </a:t>
            </a:r>
            <a:r>
              <a:rPr lang="zh-CN" altLang="en-US" dirty="0" smtClean="0"/>
              <a:t>文本信息</a:t>
            </a:r>
            <a:r>
              <a:rPr lang="en-US" altLang="zh-CN" dirty="0" smtClean="0"/>
              <a:t>(</a:t>
            </a:r>
            <a:r>
              <a:rPr lang="zh-CN" altLang="en-US" dirty="0" smtClean="0"/>
              <a:t>病例信息</a:t>
            </a:r>
            <a:r>
              <a:rPr lang="en-US" altLang="zh-CN" dirty="0" smtClean="0"/>
              <a:t>, </a:t>
            </a:r>
            <a:r>
              <a:rPr lang="zh-CN" altLang="en-US" dirty="0" smtClean="0"/>
              <a:t>诊疗信息</a:t>
            </a:r>
            <a:r>
              <a:rPr lang="en-US" altLang="zh-CN" dirty="0" smtClean="0"/>
              <a:t>......)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969177" y="4321429"/>
            <a:ext cx="0" cy="73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969177" y="4305733"/>
            <a:ext cx="4776280" cy="75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022695" y="4321429"/>
            <a:ext cx="0" cy="73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>
            <a:off x="3268980" y="4321429"/>
            <a:ext cx="4753715" cy="73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322497" y="4159979"/>
            <a:ext cx="14157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......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5503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30864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深度学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习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-CNN</a:t>
            </a:r>
          </a:p>
        </p:txBody>
      </p:sp>
      <p:sp>
        <p:nvSpPr>
          <p:cNvPr id="14" name="矩形 13"/>
          <p:cNvSpPr/>
          <p:nvPr/>
        </p:nvSpPr>
        <p:spPr>
          <a:xfrm>
            <a:off x="982930" y="1504328"/>
            <a:ext cx="9411086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000" dirty="0"/>
          </a:p>
          <a:p>
            <a:pPr>
              <a:lnSpc>
                <a:spcPct val="125000"/>
              </a:lnSpc>
            </a:pPr>
            <a:endParaRPr lang="zh-CN" altLang="zh-CN" sz="2000" dirty="0"/>
          </a:p>
          <a:p>
            <a:pPr>
              <a:lnSpc>
                <a:spcPct val="125000"/>
              </a:lnSpc>
            </a:pPr>
            <a:endParaRPr lang="zh-CN" altLang="en-US" sz="2000" dirty="0" smtClean="0"/>
          </a:p>
          <a:p>
            <a:pPr>
              <a:lnSpc>
                <a:spcPct val="125000"/>
              </a:lnSpc>
            </a:pPr>
            <a:endParaRPr lang="zh-CN" altLang="en-US" sz="2000" dirty="0"/>
          </a:p>
          <a:p>
            <a:pPr>
              <a:lnSpc>
                <a:spcPct val="125000"/>
              </a:lnSpc>
            </a:pPr>
            <a:endParaRPr lang="zh-CN" altLang="en-US" sz="2000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1653138" y="4145197"/>
            <a:ext cx="8740878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84000" y="4370987"/>
            <a:ext cx="136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2006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Hinton</a:t>
            </a:r>
            <a:r>
              <a:rPr lang="zh-CN" altLang="en-US" dirty="0" smtClean="0"/>
              <a:t>等人提出深度学习的概念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848465" y="4370987"/>
            <a:ext cx="1366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1960s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Hubel</a:t>
            </a:r>
            <a:r>
              <a:rPr lang="zh-CN" altLang="en-US" dirty="0" smtClean="0"/>
              <a:t>等人提出了卷积神经网络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06287" y="4370987"/>
            <a:ext cx="1366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K.Fukushima</a:t>
            </a:r>
            <a:r>
              <a:rPr lang="zh-CN" altLang="en-US" dirty="0"/>
              <a:t>在</a:t>
            </a:r>
            <a:r>
              <a:rPr lang="en-US" altLang="zh-CN" dirty="0"/>
              <a:t>1980</a:t>
            </a:r>
            <a:r>
              <a:rPr lang="zh-CN" altLang="en-US" dirty="0"/>
              <a:t>年提出的新识别机是卷积神经网络的第一个实现网络。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203251" y="3312987"/>
            <a:ext cx="11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1998</a:t>
            </a:r>
            <a:r>
              <a:rPr lang="zh-CN" altLang="en-US" dirty="0" smtClean="0"/>
              <a:t>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LeNet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497395" y="4145197"/>
            <a:ext cx="0" cy="225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4789629" y="4145197"/>
            <a:ext cx="0" cy="225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6333199" y="4145197"/>
            <a:ext cx="0" cy="225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686508" y="3924300"/>
            <a:ext cx="0" cy="2208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6386070" y="3317252"/>
            <a:ext cx="1111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2012</a:t>
            </a:r>
            <a:r>
              <a:rPr lang="zh-CN" altLang="en-US" dirty="0" smtClean="0"/>
              <a:t>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AlexNet</a:t>
            </a:r>
            <a:endParaRPr lang="zh-CN" altLang="en-US" dirty="0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6869327" y="3928565"/>
            <a:ext cx="0" cy="2208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405219" y="3317252"/>
            <a:ext cx="2098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GoogLenet,VGG</a:t>
            </a:r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 flipV="1">
            <a:off x="8252270" y="3924300"/>
            <a:ext cx="0" cy="22089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8252270" y="4370987"/>
            <a:ext cx="136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2015</a:t>
            </a:r>
            <a:r>
              <a:rPr lang="zh-CN" altLang="en-US" dirty="0" smtClean="0"/>
              <a:t>年，</a:t>
            </a:r>
            <a:r>
              <a:rPr lang="en-US" altLang="zh-CN" dirty="0" smtClean="0"/>
              <a:t>ResNet</a:t>
            </a:r>
            <a:endParaRPr lang="zh-CN" altLang="en-US" dirty="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8801469" y="4145197"/>
            <a:ext cx="0" cy="22506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01" y="1410315"/>
            <a:ext cx="6399481" cy="1875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  <p:bldP spid="21" grpId="0"/>
      <p:bldP spid="31" grpId="0"/>
      <p:bldP spid="33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230864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深度学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习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-CNN</a:t>
            </a: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372811821"/>
              </p:ext>
            </p:extLst>
          </p:nvPr>
        </p:nvGraphicFramePr>
        <p:xfrm>
          <a:off x="858496" y="1027193"/>
          <a:ext cx="10385631" cy="5378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642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233910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深度学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习与医疗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需要面对的问题：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1.</a:t>
            </a:r>
            <a:r>
              <a:rPr lang="zh-CN" altLang="en-US" sz="2000" dirty="0" smtClean="0"/>
              <a:t>深度学习在医疗任务中真的可以获得很好的效果吗？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2.</a:t>
            </a:r>
            <a:r>
              <a:rPr lang="zh-CN" altLang="en-US" sz="2000" dirty="0" smtClean="0"/>
              <a:t>一般性的图像和医疗影像是否有相通的属性？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3.</a:t>
            </a:r>
            <a:r>
              <a:rPr lang="zh-CN" altLang="en-US" sz="2000" dirty="0" smtClean="0"/>
              <a:t>在利用深度学习处理医疗任务的时候，我们是仅仅依赖模型学习得到的属性，还是需要结合手动添加的属性？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dirty="0"/>
              <a:t>Medical Image </a:t>
            </a:r>
            <a:r>
              <a:rPr lang="en-US" altLang="zh-CN" dirty="0" smtClean="0"/>
              <a:t>Analysis (SCI2)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IEEE Transactions on Medical </a:t>
            </a:r>
            <a:r>
              <a:rPr lang="en-US" altLang="zh-CN" dirty="0" smtClean="0"/>
              <a:t>Imaging (SCI2)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21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233910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深度学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习与医疗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/>
              <a:t>Topics:</a:t>
            </a:r>
          </a:p>
          <a:p>
            <a:pPr>
              <a:lnSpc>
                <a:spcPct val="150000"/>
              </a:lnSpc>
            </a:pP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Lesion Detection</a:t>
            </a:r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Segmentation and Shape Modeling</a:t>
            </a:r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Network Exploration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78" y="2163807"/>
            <a:ext cx="5929161" cy="32722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1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3073277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Lesion Detection</a:t>
            </a: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病</a:t>
            </a:r>
            <a:r>
              <a:rPr lang="zh-CN" altLang="en-US" sz="2000" dirty="0" smtClean="0"/>
              <a:t>变区域的检测</a:t>
            </a:r>
            <a:r>
              <a:rPr lang="en-US" altLang="zh-CN" sz="2000" dirty="0" smtClean="0"/>
              <a:t> 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00" y="1600200"/>
            <a:ext cx="4876800" cy="487680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6981825" y="5086350"/>
            <a:ext cx="295275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8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5323" y="926774"/>
            <a:ext cx="6183103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Segmentation and Shape Modeling</a:t>
            </a:r>
          </a:p>
        </p:txBody>
      </p:sp>
      <p:sp>
        <p:nvSpPr>
          <p:cNvPr id="6" name="矩形 5"/>
          <p:cNvSpPr/>
          <p:nvPr/>
        </p:nvSpPr>
        <p:spPr>
          <a:xfrm>
            <a:off x="982930" y="1504328"/>
            <a:ext cx="9411086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组</a:t>
            </a:r>
            <a:r>
              <a:rPr lang="zh-CN" altLang="en-US" sz="2000" dirty="0" smtClean="0"/>
              <a:t>织分割以及形状建模</a:t>
            </a:r>
            <a:endParaRPr lang="en-US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60" y="2628759"/>
            <a:ext cx="2000529" cy="2019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426" y="2318327"/>
            <a:ext cx="2210108" cy="2810267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495925" y="3638550"/>
            <a:ext cx="1143000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5324" y="287665"/>
            <a:ext cx="782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深度学习在医疗影像方面的应用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0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1715</Words>
  <Application>Microsoft Office PowerPoint</Application>
  <PresentationFormat>宽屏</PresentationFormat>
  <Paragraphs>223</Paragraphs>
  <Slides>34</Slides>
  <Notes>15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华文楷体</vt:lpstr>
      <vt:lpstr>宋体</vt:lpstr>
      <vt:lpstr>微软雅黑</vt:lpstr>
      <vt:lpstr>Arial</vt:lpstr>
      <vt:lpstr>Calibri</vt:lpstr>
      <vt:lpstr>Consolas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Wang QL</cp:lastModifiedBy>
  <cp:revision>518</cp:revision>
  <dcterms:created xsi:type="dcterms:W3CDTF">2015-10-24T01:57:00Z</dcterms:created>
  <dcterms:modified xsi:type="dcterms:W3CDTF">2018-04-19T02:24:28Z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蓝色扁平化学术答辩模板第六部.pptx</vt:lpwstr>
  </property>
  <property fmtid="{D5CDD505-2E9C-101B-9397-08002B2CF9AE}" pid="3" name="fileid">
    <vt:lpwstr>786060</vt:lpwstr>
  </property>
  <property fmtid="{D5CDD505-2E9C-101B-9397-08002B2CF9AE}" pid="4" name="KSOProductBuildVer">
    <vt:lpwstr>2052-10.1.0.6159</vt:lpwstr>
  </property>
</Properties>
</file>